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2" r:id="rId4"/>
    <p:sldId id="265" r:id="rId5"/>
    <p:sldId id="260" r:id="rId6"/>
    <p:sldId id="267" r:id="rId7"/>
    <p:sldId id="261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FEF27-F6FC-4797-8F88-CFEFAB3F457A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A56B4-7CA6-4C66-8333-FE1F1E8B27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4730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435B-DD38-4189-A0D5-8A09358D789B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563-75A8-4536-ADB8-2D7F3CBB90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7068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435B-DD38-4189-A0D5-8A09358D789B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563-75A8-4536-ADB8-2D7F3CBB90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034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435B-DD38-4189-A0D5-8A09358D789B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563-75A8-4536-ADB8-2D7F3CBB90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026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435B-DD38-4189-A0D5-8A09358D789B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563-75A8-4536-ADB8-2D7F3CBB90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720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435B-DD38-4189-A0D5-8A09358D789B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563-75A8-4536-ADB8-2D7F3CBB90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473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435B-DD38-4189-A0D5-8A09358D789B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563-75A8-4536-ADB8-2D7F3CBB90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952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435B-DD38-4189-A0D5-8A09358D789B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563-75A8-4536-ADB8-2D7F3CBB90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287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435B-DD38-4189-A0D5-8A09358D789B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563-75A8-4536-ADB8-2D7F3CBB90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888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435B-DD38-4189-A0D5-8A09358D789B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563-75A8-4536-ADB8-2D7F3CBB90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955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435B-DD38-4189-A0D5-8A09358D789B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563-75A8-4536-ADB8-2D7F3CBB90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601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435B-DD38-4189-A0D5-8A09358D789B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563-75A8-4536-ADB8-2D7F3CBB90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753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5435B-DD38-4189-A0D5-8A09358D789B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2A563-75A8-4536-ADB8-2D7F3CBB90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674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Faggruppe i anskaffelse gjennomført av Nedre Romerike Innkjøpssamarbeid</a:t>
            </a:r>
          </a:p>
        </p:txBody>
      </p:sp>
      <p:pic>
        <p:nvPicPr>
          <p:cNvPr id="1026" name="Picture 2" descr="L:\NRI\LOGO\NRI\NRI logo uten tek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3" y="0"/>
            <a:ext cx="5406102" cy="360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13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:\NRI\LOGO\NRI\NRI logo uten tek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404" y="5503657"/>
            <a:ext cx="1822643" cy="121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Ansatte i NRI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Innkjøpssjef Carl Henriksen</a:t>
            </a:r>
          </a:p>
          <a:p>
            <a:pPr lvl="1"/>
            <a:r>
              <a:rPr lang="nb-NO" sz="2200" dirty="0"/>
              <a:t>Lede innkjøpssamarbeidet</a:t>
            </a:r>
          </a:p>
          <a:p>
            <a:pPr lvl="1"/>
            <a:r>
              <a:rPr lang="nb-NO" sz="2200" dirty="0"/>
              <a:t>Inngå rammeavtaler og avtaleforvaltning</a:t>
            </a:r>
          </a:p>
          <a:p>
            <a:r>
              <a:rPr lang="nb-NO" dirty="0"/>
              <a:t>Innkjøpsrådgiver Hilde S. Bjorå</a:t>
            </a:r>
          </a:p>
          <a:p>
            <a:pPr lvl="1"/>
            <a:r>
              <a:rPr lang="nb-NO" sz="2200" dirty="0"/>
              <a:t>Inngå rammeavtaler og avtaleforvaltning</a:t>
            </a:r>
          </a:p>
          <a:p>
            <a:r>
              <a:rPr lang="nb-NO" dirty="0"/>
              <a:t>Innkjøpsrådgiver Linda C. Røgeberg</a:t>
            </a:r>
          </a:p>
          <a:p>
            <a:pPr lvl="1"/>
            <a:r>
              <a:rPr lang="nb-NO" dirty="0"/>
              <a:t>In</a:t>
            </a:r>
            <a:r>
              <a:rPr lang="nb-NO" sz="2200" dirty="0"/>
              <a:t>ngå rammeavtaler og avtaleforvaltning</a:t>
            </a:r>
          </a:p>
          <a:p>
            <a:r>
              <a:rPr lang="nb-NO" dirty="0"/>
              <a:t>Avtaleforvalter Anne Grethe Tømte</a:t>
            </a:r>
          </a:p>
          <a:p>
            <a:pPr lvl="1"/>
            <a:r>
              <a:rPr lang="nb-NO" sz="2200" dirty="0"/>
              <a:t>Avtaleforvaltning</a:t>
            </a:r>
          </a:p>
          <a:p>
            <a:pPr lvl="1"/>
            <a:r>
              <a:rPr lang="nb-NO" sz="2200" dirty="0"/>
              <a:t>Web- og </a:t>
            </a:r>
            <a:r>
              <a:rPr lang="nb-NO" sz="2200" dirty="0" err="1"/>
              <a:t>eHandelsansvarlig</a:t>
            </a:r>
            <a:endParaRPr lang="nb-NO" sz="2200" dirty="0"/>
          </a:p>
          <a:p>
            <a:pPr lvl="1"/>
            <a:r>
              <a:rPr lang="nb-NO" sz="2200" dirty="0"/>
              <a:t>Innkreving av sekretariatsbidrag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701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039" y="2852936"/>
            <a:ext cx="2411541" cy="2882341"/>
          </a:xfrm>
          <a:prstGeom prst="rect">
            <a:avLst/>
          </a:prstGeom>
        </p:spPr>
      </p:pic>
      <p:pic>
        <p:nvPicPr>
          <p:cNvPr id="14" name="Picture 2" descr="L:\NRI\LOGO\NRI\NRI logo uten teks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494" y="5642020"/>
            <a:ext cx="1822643" cy="121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Inngåelse av NRI-kontrakter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81693" y="1268760"/>
            <a:ext cx="7546691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b-NO" sz="2000" dirty="0"/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nb-NO" sz="3000" dirty="0"/>
              <a:t>Alle kontrakter skal inngås i henhold til lov og forskrift om offentlige anskaffelser, hvor de grunnleggende prinsippene i lov om offentlige anskaffelser er viktigst: 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endParaRPr lang="nb-NO" sz="3000" b="1" dirty="0"/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nb-NO" sz="3000" b="1" dirty="0"/>
              <a:t>LOA § 4 Grunnleggende prinsipper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nb-NO" sz="2800" dirty="0"/>
              <a:t>«</a:t>
            </a:r>
            <a:r>
              <a:rPr lang="nb-NO" sz="2800" i="1" dirty="0"/>
              <a:t>Oppdragsgiver skal opptre i samsvar med grunnleggende prinsipper om konkurranse, likebehandling, forutberegnelighet, etterprøvbarhet og forholdsmessighet.»</a:t>
            </a:r>
          </a:p>
        </p:txBody>
      </p:sp>
    </p:spTree>
    <p:extLst>
      <p:ext uri="{BB962C8B-B14F-4D97-AF65-F5344CB8AC3E}">
        <p14:creationId xmlns:p14="http://schemas.microsoft.com/office/powerpoint/2010/main" val="3461018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Gjennomføring av anskaffelsesprosess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NRI har det innkjøpsfaglige ansvaret og ansvaret for utarbeidelse av dokumentene</a:t>
            </a:r>
          </a:p>
          <a:p>
            <a:r>
              <a:rPr lang="nb-NO" dirty="0"/>
              <a:t>Faggruppen har det faglige ansvaret for at behovene dekkes og at riktige krav blir stilt</a:t>
            </a:r>
          </a:p>
          <a:p>
            <a:r>
              <a:rPr lang="nb-NO" dirty="0"/>
              <a:t>Habilitet</a:t>
            </a:r>
          </a:p>
          <a:p>
            <a:pPr lvl="1"/>
            <a:r>
              <a:rPr lang="nb-NO" dirty="0"/>
              <a:t>Har noen bekjente i en potensiell tilbyder i denne konkurransen?</a:t>
            </a:r>
          </a:p>
          <a:p>
            <a:pPr lvl="2"/>
            <a:r>
              <a:rPr lang="nb-NO" dirty="0"/>
              <a:t>Arbeidsgruppens deltakere må påse at det ikke kan stilles spørsmål ved utarbeidede grunnlag og beslutninger en deltar i eller tar. </a:t>
            </a:r>
          </a:p>
        </p:txBody>
      </p:sp>
    </p:spTree>
    <p:extLst>
      <p:ext uri="{BB962C8B-B14F-4D97-AF65-F5344CB8AC3E}">
        <p14:creationId xmlns:p14="http://schemas.microsoft.com/office/powerpoint/2010/main" val="3447883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:\NRI\LOGO\NRI\NRI logo uten tek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963" y="5503657"/>
            <a:ext cx="1822643" cy="121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Faggruppe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Ansvarsområde: </a:t>
            </a:r>
          </a:p>
          <a:p>
            <a:pPr lvl="1"/>
            <a:r>
              <a:rPr lang="nb-NO" dirty="0"/>
              <a:t>Fagressurs inn i anskaffelsesarbeidet</a:t>
            </a:r>
          </a:p>
          <a:p>
            <a:pPr lvl="1"/>
            <a:r>
              <a:rPr lang="nb-NO" dirty="0"/>
              <a:t>Representere egen kommune inn i arbeidet med en anskaffelse - representere hele kommunen, ikke bare seg selv eller egen enhet. </a:t>
            </a:r>
          </a:p>
          <a:p>
            <a:pPr lvl="1"/>
            <a:r>
              <a:rPr lang="nb-NO" dirty="0"/>
              <a:t>Bidra til at det blir inngått avtaler som dekker alle kommunenes behov</a:t>
            </a:r>
          </a:p>
          <a:p>
            <a:pPr lvl="1"/>
            <a:r>
              <a:rPr lang="nb-NO" dirty="0"/>
              <a:t>Innhente nødvendig informasjon fra egen kommune, som f.eks. hvilke erfaringer man har gjort seg fra fagområdet og volum.</a:t>
            </a:r>
          </a:p>
          <a:p>
            <a:pPr lvl="1"/>
            <a:endParaRPr lang="nb-NO" dirty="0"/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218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9F64A8-B450-4BCA-A3C8-EA192C631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De forskjellige delene av en konkurranse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7283D40A-57D9-414A-A3ED-5A4774B917FA}"/>
              </a:ext>
            </a:extLst>
          </p:cNvPr>
          <p:cNvSpPr/>
          <p:nvPr/>
        </p:nvSpPr>
        <p:spPr>
          <a:xfrm>
            <a:off x="1547664" y="4608884"/>
            <a:ext cx="6192688" cy="6105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Kvalifikasjonskrav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E7377D7D-86F5-49BC-A1AA-E9A7C03D75E6}"/>
              </a:ext>
            </a:extLst>
          </p:cNvPr>
          <p:cNvSpPr/>
          <p:nvPr/>
        </p:nvSpPr>
        <p:spPr>
          <a:xfrm>
            <a:off x="899592" y="5670996"/>
            <a:ext cx="7560840" cy="4649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Marked</a:t>
            </a:r>
          </a:p>
        </p:txBody>
      </p:sp>
      <p:cxnSp>
        <p:nvCxnSpPr>
          <p:cNvPr id="9" name="Rett pilkobling 8">
            <a:extLst>
              <a:ext uri="{FF2B5EF4-FFF2-40B4-BE49-F238E27FC236}">
                <a16:creationId xmlns:a16="http://schemas.microsoft.com/office/drawing/2014/main" id="{1345514E-FC56-4CF9-BFF3-44AE5A2ED5B3}"/>
              </a:ext>
            </a:extLst>
          </p:cNvPr>
          <p:cNvCxnSpPr/>
          <p:nvPr/>
        </p:nvCxnSpPr>
        <p:spPr>
          <a:xfrm flipV="1">
            <a:off x="2627784" y="5229200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pilkobling 9">
            <a:extLst>
              <a:ext uri="{FF2B5EF4-FFF2-40B4-BE49-F238E27FC236}">
                <a16:creationId xmlns:a16="http://schemas.microsoft.com/office/drawing/2014/main" id="{8F851251-60F2-4AE3-9804-8D9382B5D285}"/>
              </a:ext>
            </a:extLst>
          </p:cNvPr>
          <p:cNvCxnSpPr/>
          <p:nvPr/>
        </p:nvCxnSpPr>
        <p:spPr>
          <a:xfrm flipV="1">
            <a:off x="3059832" y="5229200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kobling 10">
            <a:extLst>
              <a:ext uri="{FF2B5EF4-FFF2-40B4-BE49-F238E27FC236}">
                <a16:creationId xmlns:a16="http://schemas.microsoft.com/office/drawing/2014/main" id="{70603885-BB00-4EF0-9C44-BA0833F17FD6}"/>
              </a:ext>
            </a:extLst>
          </p:cNvPr>
          <p:cNvCxnSpPr/>
          <p:nvPr/>
        </p:nvCxnSpPr>
        <p:spPr>
          <a:xfrm flipV="1">
            <a:off x="3419872" y="5219452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D2F7D2CF-2381-47F0-A51B-7B2A11785D4D}"/>
              </a:ext>
            </a:extLst>
          </p:cNvPr>
          <p:cNvCxnSpPr/>
          <p:nvPr/>
        </p:nvCxnSpPr>
        <p:spPr>
          <a:xfrm flipV="1">
            <a:off x="3779912" y="5229200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innhold 12">
            <a:extLst>
              <a:ext uri="{FF2B5EF4-FFF2-40B4-BE49-F238E27FC236}">
                <a16:creationId xmlns:a16="http://schemas.microsoft.com/office/drawing/2014/main" id="{D1CF3D81-3AB7-47D6-9DA3-1BE92144F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5716" y="3498973"/>
            <a:ext cx="5112568" cy="6809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nb-NO" sz="2000" dirty="0">
                <a:solidFill>
                  <a:schemeClr val="tx1"/>
                </a:solidFill>
              </a:rPr>
              <a:t>Minimumskrav</a:t>
            </a:r>
          </a:p>
        </p:txBody>
      </p: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5306A3BE-C7F0-4D52-9DD5-D9AD7F230609}"/>
              </a:ext>
            </a:extLst>
          </p:cNvPr>
          <p:cNvCxnSpPr/>
          <p:nvPr/>
        </p:nvCxnSpPr>
        <p:spPr>
          <a:xfrm flipV="1">
            <a:off x="4067944" y="5229200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68F7FEE6-69DF-41D6-907D-0D9C6E5C5BB9}"/>
              </a:ext>
            </a:extLst>
          </p:cNvPr>
          <p:cNvCxnSpPr/>
          <p:nvPr/>
        </p:nvCxnSpPr>
        <p:spPr>
          <a:xfrm flipV="1">
            <a:off x="2843808" y="4179912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pilkobling 15">
            <a:extLst>
              <a:ext uri="{FF2B5EF4-FFF2-40B4-BE49-F238E27FC236}">
                <a16:creationId xmlns:a16="http://schemas.microsoft.com/office/drawing/2014/main" id="{21F5912E-0EF7-4FA6-99FB-7DF9008EB0C7}"/>
              </a:ext>
            </a:extLst>
          </p:cNvPr>
          <p:cNvCxnSpPr/>
          <p:nvPr/>
        </p:nvCxnSpPr>
        <p:spPr>
          <a:xfrm flipV="1">
            <a:off x="3287812" y="4175496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pilkobling 16">
            <a:extLst>
              <a:ext uri="{FF2B5EF4-FFF2-40B4-BE49-F238E27FC236}">
                <a16:creationId xmlns:a16="http://schemas.microsoft.com/office/drawing/2014/main" id="{485A7C66-C818-4051-84C3-DBB6C0A2E0EF}"/>
              </a:ext>
            </a:extLst>
          </p:cNvPr>
          <p:cNvCxnSpPr/>
          <p:nvPr/>
        </p:nvCxnSpPr>
        <p:spPr>
          <a:xfrm flipV="1">
            <a:off x="3059832" y="4176836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pilkobling 18">
            <a:extLst>
              <a:ext uri="{FF2B5EF4-FFF2-40B4-BE49-F238E27FC236}">
                <a16:creationId xmlns:a16="http://schemas.microsoft.com/office/drawing/2014/main" id="{75E0B731-E43F-4BED-B29B-B45B2FA3AA12}"/>
              </a:ext>
            </a:extLst>
          </p:cNvPr>
          <p:cNvCxnSpPr/>
          <p:nvPr/>
        </p:nvCxnSpPr>
        <p:spPr>
          <a:xfrm flipV="1">
            <a:off x="3563888" y="4175496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ikebent trekant 19">
            <a:extLst>
              <a:ext uri="{FF2B5EF4-FFF2-40B4-BE49-F238E27FC236}">
                <a16:creationId xmlns:a16="http://schemas.microsoft.com/office/drawing/2014/main" id="{90407FFA-21B0-4674-8BAE-AB90F5AA54DB}"/>
              </a:ext>
            </a:extLst>
          </p:cNvPr>
          <p:cNvSpPr/>
          <p:nvPr/>
        </p:nvSpPr>
        <p:spPr>
          <a:xfrm>
            <a:off x="2478596" y="1889646"/>
            <a:ext cx="3888432" cy="121994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Tildelingskriterier</a:t>
            </a:r>
          </a:p>
        </p:txBody>
      </p:sp>
      <p:cxnSp>
        <p:nvCxnSpPr>
          <p:cNvPr id="21" name="Rett pilkobling 20">
            <a:extLst>
              <a:ext uri="{FF2B5EF4-FFF2-40B4-BE49-F238E27FC236}">
                <a16:creationId xmlns:a16="http://schemas.microsoft.com/office/drawing/2014/main" id="{6E6B1243-13ED-47AF-A60E-B074667BF5AE}"/>
              </a:ext>
            </a:extLst>
          </p:cNvPr>
          <p:cNvCxnSpPr/>
          <p:nvPr/>
        </p:nvCxnSpPr>
        <p:spPr>
          <a:xfrm flipV="1">
            <a:off x="3275856" y="3066925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pilkobling 21">
            <a:extLst>
              <a:ext uri="{FF2B5EF4-FFF2-40B4-BE49-F238E27FC236}">
                <a16:creationId xmlns:a16="http://schemas.microsoft.com/office/drawing/2014/main" id="{691B7E75-3098-4D9C-9BBA-1DD765173E34}"/>
              </a:ext>
            </a:extLst>
          </p:cNvPr>
          <p:cNvCxnSpPr/>
          <p:nvPr/>
        </p:nvCxnSpPr>
        <p:spPr>
          <a:xfrm flipV="1">
            <a:off x="3563888" y="3078285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kobling 22">
            <a:extLst>
              <a:ext uri="{FF2B5EF4-FFF2-40B4-BE49-F238E27FC236}">
                <a16:creationId xmlns:a16="http://schemas.microsoft.com/office/drawing/2014/main" id="{27F48AD1-DA42-4892-96E8-BE4358D1F956}"/>
              </a:ext>
            </a:extLst>
          </p:cNvPr>
          <p:cNvCxnSpPr/>
          <p:nvPr/>
        </p:nvCxnSpPr>
        <p:spPr>
          <a:xfrm flipV="1">
            <a:off x="3851920" y="3078285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pilkobling 23">
            <a:extLst>
              <a:ext uri="{FF2B5EF4-FFF2-40B4-BE49-F238E27FC236}">
                <a16:creationId xmlns:a16="http://schemas.microsoft.com/office/drawing/2014/main" id="{33E770EE-BD2F-4B57-A4C3-89542FE4BEC8}"/>
              </a:ext>
            </a:extLst>
          </p:cNvPr>
          <p:cNvCxnSpPr/>
          <p:nvPr/>
        </p:nvCxnSpPr>
        <p:spPr>
          <a:xfrm flipV="1">
            <a:off x="4427984" y="1457598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ktangel 24">
            <a:extLst>
              <a:ext uri="{FF2B5EF4-FFF2-40B4-BE49-F238E27FC236}">
                <a16:creationId xmlns:a16="http://schemas.microsoft.com/office/drawing/2014/main" id="{00309DD2-AEEC-429E-B2C7-52597CA27335}"/>
              </a:ext>
            </a:extLst>
          </p:cNvPr>
          <p:cNvSpPr/>
          <p:nvPr/>
        </p:nvSpPr>
        <p:spPr>
          <a:xfrm>
            <a:off x="4788024" y="1124744"/>
            <a:ext cx="100811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Vinner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1A418AC4-FA04-4DAB-A70C-595E19F98877}"/>
              </a:ext>
            </a:extLst>
          </p:cNvPr>
          <p:cNvSpPr/>
          <p:nvPr/>
        </p:nvSpPr>
        <p:spPr>
          <a:xfrm>
            <a:off x="287525" y="1772816"/>
            <a:ext cx="984063" cy="34466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>
                <a:solidFill>
                  <a:schemeClr val="tx1"/>
                </a:solidFill>
              </a:rPr>
              <a:t>Konkurranse</a:t>
            </a:r>
          </a:p>
        </p:txBody>
      </p:sp>
    </p:spTree>
    <p:extLst>
      <p:ext uri="{BB962C8B-B14F-4D97-AF65-F5344CB8AC3E}">
        <p14:creationId xmlns:p14="http://schemas.microsoft.com/office/powerpoint/2010/main" val="20610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:\NRI\LOGO\NRI\NRI logo uten tek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5" y="5503657"/>
            <a:ext cx="1822643" cy="121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Faggruppe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Arbeidsoppgaver: </a:t>
            </a:r>
          </a:p>
          <a:p>
            <a:pPr lvl="1"/>
            <a:r>
              <a:rPr lang="nb-NO" dirty="0"/>
              <a:t>Delta på 5-6 møter angående anskaffelsen. 4 på å beskrive behov og 2 på å vurdere tilbud. Dette kan variere.  </a:t>
            </a:r>
          </a:p>
          <a:p>
            <a:pPr lvl="1"/>
            <a:r>
              <a:rPr lang="nb-NO" dirty="0"/>
              <a:t>Innhente nødvendig informasjon fra egen kommune.</a:t>
            </a:r>
          </a:p>
          <a:p>
            <a:pPr lvl="1"/>
            <a:r>
              <a:rPr lang="nb-NO" dirty="0"/>
              <a:t>Bistå med å utarbeide konkurransedokumenter ved beskrivelse av behov, minstekrav til det som skal kjøpes, vurdere egnede tildelingskriterier, kontraktsbetingelser etc. </a:t>
            </a:r>
          </a:p>
          <a:p>
            <a:pPr lvl="1"/>
            <a:r>
              <a:rPr lang="nb-NO" dirty="0"/>
              <a:t>Bistå ved besvarelse av eventuelle spørsmål til konkurransen.</a:t>
            </a:r>
          </a:p>
          <a:p>
            <a:pPr lvl="1"/>
            <a:r>
              <a:rPr lang="nb-NO" dirty="0"/>
              <a:t>Bistå i evalueringen av innkomne tilbud.</a:t>
            </a:r>
          </a:p>
          <a:p>
            <a:pPr lvl="2"/>
            <a:r>
              <a:rPr lang="nb-NO" dirty="0"/>
              <a:t>Dersom disse mottas på e-post skal de ikke lagres lenger enn nødvendig (GDPR)</a:t>
            </a:r>
          </a:p>
          <a:p>
            <a:pPr lvl="1"/>
            <a:r>
              <a:rPr lang="nb-NO" dirty="0"/>
              <a:t>Bistå med oppfølging av kontrakten </a:t>
            </a:r>
            <a:r>
              <a:rPr lang="nb-NO"/>
              <a:t>etter kontraktinngåelse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91691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336</Words>
  <Application>Microsoft Office PowerPoint</Application>
  <PresentationFormat>Skjermfremvisning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Office-tema</vt:lpstr>
      <vt:lpstr>PowerPoint-presentasjon</vt:lpstr>
      <vt:lpstr>Ansatte i NRI</vt:lpstr>
      <vt:lpstr>Inngåelse av NRI-kontrakter</vt:lpstr>
      <vt:lpstr>Gjennomføring av anskaffelsesprosess</vt:lpstr>
      <vt:lpstr>Faggruppe</vt:lpstr>
      <vt:lpstr>De forskjellige delene av en konkurranse</vt:lpstr>
      <vt:lpstr>Faggruppe</vt:lpstr>
    </vt:vector>
  </TitlesOfParts>
  <Company>Sørum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Kariann Bigseth</dc:creator>
  <cp:lastModifiedBy>Linda Røgeberg</cp:lastModifiedBy>
  <cp:revision>38</cp:revision>
  <dcterms:created xsi:type="dcterms:W3CDTF">2016-05-10T10:44:50Z</dcterms:created>
  <dcterms:modified xsi:type="dcterms:W3CDTF">2019-01-28T09:21:10Z</dcterms:modified>
</cp:coreProperties>
</file>